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6" r:id="rId13"/>
    <p:sldId id="312" r:id="rId14"/>
    <p:sldId id="317" r:id="rId15"/>
    <p:sldId id="319" r:id="rId16"/>
    <p:sldId id="320" r:id="rId17"/>
    <p:sldId id="321" r:id="rId18"/>
    <p:sldId id="291" r:id="rId19"/>
    <p:sldId id="322" r:id="rId20"/>
    <p:sldId id="323" r:id="rId21"/>
    <p:sldId id="324" r:id="rId22"/>
    <p:sldId id="263" r:id="rId23"/>
    <p:sldId id="325" r:id="rId24"/>
    <p:sldId id="326" r:id="rId25"/>
    <p:sldId id="267" r:id="rId26"/>
    <p:sldId id="266" r:id="rId27"/>
    <p:sldId id="268" r:id="rId28"/>
    <p:sldId id="269" r:id="rId29"/>
    <p:sldId id="286" r:id="rId30"/>
    <p:sldId id="327" r:id="rId31"/>
    <p:sldId id="333" r:id="rId32"/>
    <p:sldId id="265" r:id="rId33"/>
    <p:sldId id="309" r:id="rId34"/>
    <p:sldId id="261" r:id="rId35"/>
    <p:sldId id="301" r:id="rId36"/>
    <p:sldId id="262" r:id="rId37"/>
    <p:sldId id="31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03" r:id="rId47"/>
    <p:sldId id="304" r:id="rId48"/>
    <p:sldId id="279" r:id="rId49"/>
    <p:sldId id="307" r:id="rId50"/>
    <p:sldId id="280" r:id="rId51"/>
    <p:sldId id="281" r:id="rId52"/>
    <p:sldId id="306" r:id="rId53"/>
    <p:sldId id="282" r:id="rId54"/>
    <p:sldId id="308" r:id="rId55"/>
    <p:sldId id="283" r:id="rId56"/>
    <p:sldId id="275" r:id="rId57"/>
    <p:sldId id="276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3"/>
    <p:restoredTop sz="94598"/>
  </p:normalViewPr>
  <p:slideViewPr>
    <p:cSldViewPr snapToGrid="0" snapToObjects="1">
      <p:cViewPr varScale="1">
        <p:scale>
          <a:sx n="130" d="100"/>
          <a:sy n="130" d="100"/>
        </p:scale>
        <p:origin x="208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N6XXz192k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2016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D15E-CD5F-8148-9A5E-F4248FF3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56"/>
            <a:ext cx="9144000" cy="3598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4C3D-5664-A74C-B924-E5BEE3AA44B2}"/>
              </a:ext>
            </a:extLst>
          </p:cNvPr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477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2018 State of DevOps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B9C1D-4054-584A-8592-0481F3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7"/>
            <a:ext cx="9144000" cy="60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Application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Architects focused on the big picture.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Forbes: 83% of enterprise workloads will be in the cloud by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course is a start of a journey, not a destination. It takes years of experience to become an expert.</a:t>
            </a:r>
          </a:p>
          <a:p>
            <a:endParaRPr lang="en-US" dirty="0"/>
          </a:p>
          <a:p>
            <a:r>
              <a:rPr lang="en-US" dirty="0"/>
              <a:t>We don't just talk about concepts, we write code and work with different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 Share your knowledge and experience with the class. 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20+ years in IT working </a:t>
            </a:r>
            <a:br>
              <a:rPr lang="en-US" sz="2800" dirty="0"/>
            </a:br>
            <a:r>
              <a:rPr lang="en-US" sz="2800" dirty="0"/>
              <a:t>with tech startups and 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</a:t>
            </a:r>
            <a:r>
              <a:rPr lang="is-IS" dirty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quickly learn Git on your own if you don't already know it (you should since almost every company uses it now).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webserver vs. many small webservers.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infrastructure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May need to support thousands of users concurrently.</a:t>
            </a:r>
          </a:p>
          <a:p>
            <a:endParaRPr lang="en-US" dirty="0"/>
          </a:p>
          <a:p>
            <a:r>
              <a:rPr lang="en-US" dirty="0"/>
              <a:t>Need to route user requests through the appropriate services on different computing nodes.</a:t>
            </a:r>
          </a:p>
          <a:p>
            <a:endParaRPr lang="en-US" dirty="0"/>
          </a:p>
          <a:p>
            <a:r>
              <a:rPr lang="en-US" dirty="0"/>
              <a:t>Need to distribute and partition data across many systems.</a:t>
            </a:r>
          </a:p>
          <a:p>
            <a:endParaRPr lang="en-US" dirty="0"/>
          </a:p>
          <a:p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do you hope to learn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 server in a predetermined order</a:t>
            </a:r>
          </a:p>
          <a:p>
            <a:pPr lvl="2"/>
            <a:r>
              <a:rPr lang="en-US" dirty="0"/>
              <a:t>Can also be accomplished with DNS settings and is sometimes referred to as </a:t>
            </a:r>
            <a:r>
              <a:rPr lang="en-US" i="1" dirty="0"/>
              <a:t>spray-and-pray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Least load</a:t>
            </a:r>
            <a:r>
              <a:rPr lang="en-US" dirty="0"/>
              <a:t>: Load balancer monitors load of each server and sends requests to least loaded system</a:t>
            </a:r>
          </a:p>
          <a:p>
            <a:pPr lvl="2"/>
            <a:r>
              <a:rPr lang="en-US" dirty="0"/>
              <a:t>Problem? What if least loaded system is actually a new system added to the server fleet.</a:t>
            </a:r>
          </a:p>
          <a:p>
            <a:pPr lvl="2"/>
            <a:r>
              <a:rPr lang="en-US" dirty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Solution = </a:t>
            </a:r>
            <a:r>
              <a:rPr lang="en-US" b="1" dirty="0"/>
              <a:t>slow start.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Weighted round robin</a:t>
            </a:r>
            <a:r>
              <a:rPr lang="en-US" dirty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/>
              <a:t>Maybe some servers are more powerful than others.</a:t>
            </a:r>
          </a:p>
          <a:p>
            <a:pPr lvl="2"/>
            <a:r>
              <a:rPr lang="en-US" dirty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410970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 proxy service takes an incoming request and may query multiple backend systems to create an aggregate response.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Response impacted by </a:t>
            </a:r>
            <a:br>
              <a:rPr lang="en-US" dirty="0"/>
            </a:br>
            <a:r>
              <a:rPr lang="en-US" dirty="0"/>
              <a:t>highest latency response.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Increases application reliability (retries)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distributed state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State </a:t>
            </a:r>
            <a:r>
              <a:rPr lang="en-US" dirty="0"/>
              <a:t>refers to data that an application needs to </a:t>
            </a:r>
            <a:r>
              <a:rPr lang="en-US" b="1" dirty="0"/>
              <a:t>persist</a:t>
            </a:r>
            <a:r>
              <a:rPr lang="en-US" dirty="0"/>
              <a:t> (store) for a long duration.</a:t>
            </a:r>
          </a:p>
          <a:p>
            <a:endParaRPr lang="en-US" dirty="0"/>
          </a:p>
          <a:p>
            <a:r>
              <a:rPr lang="en-US" dirty="0"/>
              <a:t>Large distributed systems need to persist data.</a:t>
            </a:r>
          </a:p>
          <a:p>
            <a:pPr lvl="1"/>
            <a:r>
              <a:rPr lang="en-US" dirty="0"/>
              <a:t>A single database server will eventually run out of processing power, memory, or storage.</a:t>
            </a:r>
          </a:p>
          <a:p>
            <a:pPr lvl="2"/>
            <a:r>
              <a:rPr lang="en-US" dirty="0"/>
              <a:t>Facebook can’t store all their data on a single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store data on multiple database servers.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72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data across multiple database servers?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125511" cy="21698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Protect sales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Reduce costs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Key/value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Key/value</a:t>
            </a:r>
          </a:p>
          <a:p>
            <a:pPr lvl="1"/>
            <a:r>
              <a:rPr lang="en-US" dirty="0"/>
              <a:t>Store a key/value 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a key and get a value returned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hashing algorithm &amp; easy to shard.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way to store web user sessions</a:t>
            </a:r>
          </a:p>
          <a:p>
            <a:pPr lvl="2"/>
            <a:r>
              <a:rPr lang="en-US" dirty="0"/>
              <a:t>Key = </a:t>
            </a:r>
            <a:r>
              <a:rPr lang="en-US" dirty="0" err="1"/>
              <a:t>sessionId</a:t>
            </a:r>
            <a:endParaRPr lang="en-US" dirty="0"/>
          </a:p>
          <a:p>
            <a:pPr lvl="2"/>
            <a:r>
              <a:rPr lang="en-US" dirty="0"/>
              <a:t>Value = serialized session object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Consul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44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Columnar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Columnar</a:t>
            </a:r>
          </a:p>
          <a:p>
            <a:pPr lvl="1"/>
            <a:r>
              <a:rPr lang="en-US" dirty="0"/>
              <a:t>Imagine pivoting a traditional database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 columns instead of storing columns in sequential disk pages.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Offers super-fast aggregate operations due to less page lookups.</a:t>
            </a:r>
          </a:p>
          <a:p>
            <a:pPr lvl="2"/>
            <a:r>
              <a:rPr lang="en-US" dirty="0"/>
              <a:t>What’s the total profit across all products in the company?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Hbase</a:t>
            </a:r>
            <a:r>
              <a:rPr lang="en-US" dirty="0"/>
              <a:t>, AWS Redshift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47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2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Document</a:t>
            </a:r>
          </a:p>
          <a:p>
            <a:pPr lvl="1"/>
            <a:r>
              <a:rPr lang="en-US" dirty="0"/>
              <a:t>Store documents instead of individual atomic records.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document is stored in the form of </a:t>
            </a:r>
            <a:r>
              <a:rPr lang="en-US" dirty="0" err="1"/>
              <a:t>Javascript</a:t>
            </a:r>
            <a:r>
              <a:rPr lang="en-US" dirty="0"/>
              <a:t> Object Notation (JSON).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hierarchical and embedded data structures.</a:t>
            </a:r>
          </a:p>
          <a:p>
            <a:pPr lvl="2"/>
            <a:r>
              <a:rPr lang="en-US" dirty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called schema-less databases (but that’s not necessarily true).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MongoDB, AWS </a:t>
            </a:r>
            <a:r>
              <a:rPr lang="en-US" dirty="0" err="1"/>
              <a:t>DynamoDB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8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r>
              <a:rPr lang="en-US" dirty="0"/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Graph</a:t>
            </a:r>
          </a:p>
          <a:p>
            <a:pPr lvl="1"/>
            <a:r>
              <a:rPr lang="en-US" dirty="0"/>
              <a:t>Stores data in nodes and edges of a graph</a:t>
            </a:r>
          </a:p>
          <a:p>
            <a:pPr lvl="1"/>
            <a:r>
              <a:rPr lang="en-US" dirty="0"/>
              <a:t>Able to easily store and maintain complex relationships (social media)</a:t>
            </a:r>
          </a:p>
          <a:p>
            <a:pPr lvl="1"/>
            <a:r>
              <a:rPr lang="en-US" dirty="0"/>
              <a:t>Example Neo4j</a:t>
            </a:r>
          </a:p>
          <a:p>
            <a:pPr lvl="1"/>
            <a:endParaRPr lang="en-US" dirty="0"/>
          </a:p>
          <a:p>
            <a:r>
              <a:rPr lang="en-US" dirty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74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Assignment 1: Set up accounts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Git Hands On Guide</a:t>
            </a:r>
          </a:p>
          <a:p>
            <a:endParaRPr lang="en-US" i="1" dirty="0"/>
          </a:p>
          <a:p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endParaRPr lang="en-US" i="1" dirty="0"/>
          </a:p>
          <a:p>
            <a:r>
              <a:rPr lang="en-US" dirty="0"/>
              <a:t>Watch Lecture 2 videos</a:t>
            </a:r>
          </a:p>
          <a:p>
            <a:endParaRPr lang="en-US" dirty="0"/>
          </a:p>
          <a:p>
            <a:r>
              <a:rPr lang="en-US" dirty="0"/>
              <a:t>Watch video on launching ec2 instance:</a:t>
            </a:r>
          </a:p>
          <a:p>
            <a:pPr lvl="1"/>
            <a:r>
              <a:rPr lang="en-US" dirty="0">
                <a:hlinkClick r:id="rId2"/>
              </a:rPr>
              <a:t>https://youtu.be/aN6XXz192kQ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Watch video on connecting to instance:</a:t>
            </a:r>
          </a:p>
          <a:p>
            <a:pPr lvl="1"/>
            <a:r>
              <a:rPr lang="en-US" dirty="0"/>
              <a:t>Windows: https://</a:t>
            </a:r>
            <a:r>
              <a:rPr lang="en-US" dirty="0" err="1"/>
              <a:t>youtu.be</a:t>
            </a:r>
            <a:r>
              <a:rPr lang="en-US" dirty="0"/>
              <a:t>/o-</a:t>
            </a:r>
            <a:r>
              <a:rPr lang="en-US" dirty="0" err="1"/>
              <a:t>ogpzXdXqU</a:t>
            </a:r>
            <a:endParaRPr lang="en-US" dirty="0"/>
          </a:p>
          <a:p>
            <a:pPr lvl="1"/>
            <a:r>
              <a:rPr lang="en-US" dirty="0"/>
              <a:t>Mac: https://</a:t>
            </a:r>
            <a:r>
              <a:rPr lang="en-US" dirty="0" err="1"/>
              <a:t>youtu.be</a:t>
            </a:r>
            <a:r>
              <a:rPr lang="en-US" dirty="0"/>
              <a:t>/ZFh-qA5DT6w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LEAN/ Toyota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8" y="1273108"/>
            <a:ext cx="7582712" cy="2169825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Modern software companies: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320657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160,000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8995</TotalTime>
  <Words>2022</Words>
  <Application>Microsoft Macintosh PowerPoint</Application>
  <PresentationFormat>On-screen Show (4:3)</PresentationFormat>
  <Paragraphs>393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Avenir Black</vt:lpstr>
      <vt:lpstr>Calibri</vt:lpstr>
      <vt:lpstr>Mangal</vt:lpstr>
      <vt:lpstr>Wingdings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Up vs. Out</vt:lpstr>
      <vt:lpstr>Distributed infrastructure challenges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Message queue</vt:lpstr>
      <vt:lpstr>The distributed state challenge</vt:lpstr>
      <vt:lpstr>Database Sharding</vt:lpstr>
      <vt:lpstr>Database Sharding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176</cp:revision>
  <dcterms:created xsi:type="dcterms:W3CDTF">2016-03-17T15:27:29Z</dcterms:created>
  <dcterms:modified xsi:type="dcterms:W3CDTF">2018-09-01T19:11:31Z</dcterms:modified>
</cp:coreProperties>
</file>